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73" r:id="rId5"/>
    <p:sldId id="260" r:id="rId6"/>
    <p:sldId id="266" r:id="rId7"/>
    <p:sldId id="267" r:id="rId8"/>
    <p:sldId id="271" r:id="rId9"/>
    <p:sldId id="261" r:id="rId10"/>
    <p:sldId id="269" r:id="rId11"/>
    <p:sldId id="268" r:id="rId12"/>
    <p:sldId id="272" r:id="rId13"/>
    <p:sldId id="262" r:id="rId14"/>
    <p:sldId id="263" r:id="rId15"/>
    <p:sldId id="274" r:id="rId16"/>
    <p:sldId id="27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4FE"/>
    <a:srgbClr val="7F7F7F"/>
    <a:srgbClr val="FF6FA7"/>
    <a:srgbClr val="FFFFFF"/>
    <a:srgbClr val="8F6A6B"/>
    <a:srgbClr val="CC9D6B"/>
    <a:srgbClr val="CC4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1BA1D-318A-4C6B-98B1-87083EEAA39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AE0B2-F541-4408-A845-95F108590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3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3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5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1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4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7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3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E58A-C756-4DEA-8537-B04AA1020939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E20BE-E382-4D48-B00A-1F3B725B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0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38120" y="500184"/>
            <a:ext cx="6715760" cy="1286372"/>
          </a:xfrm>
        </p:spPr>
        <p:txBody>
          <a:bodyPr>
            <a:normAutofit/>
          </a:bodyPr>
          <a:lstStyle/>
          <a:p>
            <a:r>
              <a:rPr lang="uk-UA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  <a:t>МІНІСТЕРСТВО ОСВІТИ ТА НАУКИ УКРАЇНИ</a:t>
            </a:r>
            <a:br>
              <a:rPr lang="uk-UA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</a:br>
            <a:r>
              <a:rPr lang="uk-UA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  <a:t>НАЦІОНАЛЬНИЙ ТЕХНІЧНИЙ УНІВЕРСИТЕТ</a:t>
            </a:r>
            <a:br>
              <a:rPr lang="uk-UA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</a:br>
            <a:r>
              <a:rPr lang="en-US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  <a:t>“</a:t>
            </a:r>
            <a:r>
              <a:rPr lang="uk-UA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  <a:t>ХАРКІВСЬКИЙ ПОЛІТЕХНІЧНИЙ ІНСТИТУТ</a:t>
            </a:r>
            <a:r>
              <a:rPr lang="en-US" sz="2400" dirty="0" smtClean="0">
                <a:latin typeface="Segoe UI Semilight" panose="020B0402040204020203" pitchFamily="34" charset="0"/>
                <a:ea typeface="Inter Light" panose="02000503000000020004" pitchFamily="2" charset="0"/>
                <a:cs typeface="Segoe UI Semilight" panose="020B0402040204020203" pitchFamily="34" charset="0"/>
              </a:rPr>
              <a:t>”</a:t>
            </a:r>
            <a:endParaRPr lang="en-US" sz="2400" dirty="0">
              <a:latin typeface="Segoe UI Semilight" panose="020B0402040204020203" pitchFamily="34" charset="0"/>
              <a:ea typeface="Inter Light" panose="02000503000000020004" pitchFamily="2" charset="0"/>
              <a:cs typeface="Segoe UI Semilight" panose="020B0402040204020203" pitchFamily="34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6360460" y="4634563"/>
            <a:ext cx="4128246" cy="71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Іван БРУСОВ</a:t>
            </a:r>
            <a:b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к.т.н., доцент Олена СИДОРЕНКО</a:t>
            </a:r>
          </a:p>
          <a:p>
            <a:pPr algn="l"/>
            <a:endParaRPr lang="uk-UA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uk-UA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967753" y="2613207"/>
            <a:ext cx="8256494" cy="10423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Segoe UI Semibold" panose="020B0702040204020203" pitchFamily="34" charset="0"/>
                <a:ea typeface="Inter Medium" panose="02000503000000020004" pitchFamily="2" charset="0"/>
                <a:cs typeface="Segoe UI Semibold" panose="020B0702040204020203" pitchFamily="34" charset="0"/>
              </a:rPr>
              <a:t>Розробка програмного застосунку для конвертації зображень в звукову доріжку</a:t>
            </a:r>
            <a:endParaRPr lang="uk-UA" sz="3200" dirty="0">
              <a:latin typeface="Segoe UI Semibold" panose="020B0702040204020203" pitchFamily="34" charset="0"/>
              <a:ea typeface="Inter Medium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0" y="5822387"/>
            <a:ext cx="12191999" cy="71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2023</a:t>
            </a: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967753" y="4634562"/>
            <a:ext cx="5831540" cy="712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Виконавець студент групи ІКМ-219г 	 	</a:t>
            </a:r>
            <a:b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uk-UA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Керівниця роботи</a:t>
            </a:r>
          </a:p>
          <a:p>
            <a:pPr algn="l"/>
            <a:endParaRPr lang="uk-UA" sz="2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943708" y="1540672"/>
            <a:ext cx="2617372" cy="65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solidFill>
                  <a:srgbClr val="B7A4F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Вхідні дані:</a:t>
            </a:r>
            <a:endParaRPr lang="en-US" sz="3200" dirty="0">
              <a:solidFill>
                <a:srgbClr val="B7A4F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7440" y="4452462"/>
            <a:ext cx="2590800" cy="6532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>
                <a:solidFill>
                  <a:srgbClr val="B7A4F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Вихідні дані:</a:t>
            </a:r>
            <a:endParaRPr lang="en-US" sz="3200" dirty="0">
              <a:solidFill>
                <a:srgbClr val="B7A4F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аудіофайлу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одзаголовок 2"/>
              <p:cNvSpPr txBox="1">
                <a:spLocks/>
              </p:cNvSpPr>
              <p:nvPr/>
            </p:nvSpPr>
            <p:spPr>
              <a:xfrm>
                <a:off x="1162148" y="2193926"/>
                <a:ext cx="8591452" cy="1943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</a:t>
                </a:r>
                <a:r>
                  <a:rPr lang="pt-BR" sz="2800" dirty="0"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}</a:t>
                </a:r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</a:t>
                </a:r>
                <a:endParaRPr lang="pt-BR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де </a:t>
                </a:r>
                <a:r>
                  <a:rPr lang="en-US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 – </a:t>
                </a: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значення байтів,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 – </a:t>
                </a: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кількість байтів</a:t>
                </a:r>
                <a:endParaRPr lang="en-US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48" y="2193926"/>
                <a:ext cx="8591452" cy="1943285"/>
              </a:xfrm>
              <a:prstGeom prst="rect">
                <a:avLst/>
              </a:prstGeom>
              <a:blipFill>
                <a:blip r:embed="rId4"/>
                <a:stretch>
                  <a:fillRect l="-1845" t="-4075" b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одзаголовок 2"/>
              <p:cNvSpPr txBox="1">
                <a:spLocks/>
              </p:cNvSpPr>
              <p:nvPr/>
            </p:nvSpPr>
            <p:spPr>
              <a:xfrm>
                <a:off x="1162148" y="5143865"/>
                <a:ext cx="8591452" cy="1081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{h, w,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)},</a:t>
                </a:r>
                <a:r>
                  <a:rPr lang="en-US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endParaRPr lang="uk-UA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pt-BR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де </a:t>
                </a:r>
                <a:r>
                  <a:rPr lang="pt-BR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 </a:t>
                </a: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</a:t>
                </a:r>
                <a:r>
                  <a:rPr lang="pt-BR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кількість пікселів в зображенні</a:t>
                </a:r>
                <a:endParaRPr lang="uk-UA" sz="32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48" y="5143865"/>
                <a:ext cx="8591452" cy="1081612"/>
              </a:xfrm>
              <a:prstGeom prst="rect">
                <a:avLst/>
              </a:prstGeom>
              <a:blipFill>
                <a:blip r:embed="rId5"/>
                <a:stretch>
                  <a:fillRect l="-1845" t="-1695" b="-29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9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850102" y="5726954"/>
            <a:ext cx="3972611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4 –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UML </a:t>
            </a: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ді</a:t>
            </a:r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а</a:t>
            </a: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грама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класу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Wav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154761" y="5726953"/>
            <a:ext cx="3972611" cy="611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5 – Блок-схема роботи функці</a:t>
            </a:r>
            <a:r>
              <a:rPr lang="uk-UA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ї</a:t>
            </a:r>
            <a:endParaRPr lang="uk-UA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hzFromWav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аудіофайлу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66" y="1496172"/>
            <a:ext cx="2438400" cy="41052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96" y="1879785"/>
            <a:ext cx="3281363" cy="31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аудіофайлу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4410131" y="5523620"/>
            <a:ext cx="3371736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6 – Фрагмент коду методу</a:t>
            </a:r>
            <a:b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обробки значень частот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61" y="1289539"/>
            <a:ext cx="5131642" cy="3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Прототип інтерфейсу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1" y="1671618"/>
            <a:ext cx="2451847" cy="424986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39" y="1671618"/>
            <a:ext cx="2455123" cy="425554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85" y="1671618"/>
            <a:ext cx="2455123" cy="4255547"/>
          </a:xfrm>
          <a:prstGeom prst="rect">
            <a:avLst/>
          </a:prstGeom>
        </p:spPr>
      </p:pic>
      <p:sp>
        <p:nvSpPr>
          <p:cNvPr id="2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09695" y="6055958"/>
            <a:ext cx="3972611" cy="6618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8 –  Екран завантаження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558749" y="6055958"/>
            <a:ext cx="3972611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7 – Головний екран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Подзаголовок 2"/>
          <p:cNvSpPr txBox="1">
            <a:spLocks/>
          </p:cNvSpPr>
          <p:nvPr/>
        </p:nvSpPr>
        <p:spPr>
          <a:xfrm>
            <a:off x="7660641" y="6055958"/>
            <a:ext cx="3972611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9 –  Після завантаження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4" y="1333182"/>
            <a:ext cx="7411802" cy="44297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42217" y="188476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Тестування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1217464" y="6058334"/>
            <a:ext cx="8364695" cy="451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Значення розраховані після проведення десяти замірів та є усередненими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2672560" y="5481390"/>
            <a:ext cx="4293016" cy="497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Таблиця 1 – Швидкість кодування зображення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8676101" y="1841612"/>
            <a:ext cx="2668736" cy="2555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ru-RU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Середня </a:t>
            </a: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швидкість конвертації (пікселі/с)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JPG - </a:t>
            </a:r>
            <a:r>
              <a:rPr lang="en-US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ru-RU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uk-UA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690</a:t>
            </a:r>
            <a:endParaRPr lang="uk-UA" sz="18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PNG –</a:t>
            </a: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uk-UA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235 550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WAV –</a:t>
            </a:r>
            <a:r>
              <a:rPr lang="ru-RU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18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399 930</a:t>
            </a:r>
            <a:endParaRPr lang="uk-UA" sz="18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uk-UA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Висновки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17494" y="1720475"/>
            <a:ext cx="9475694" cy="4769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Проаналізовано існуючі методи бездротової передачі інформації 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Створено алгоритм конвертації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Реалізовано програмну складову роботи 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Розроблено графічний інтерфейс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Проведено тестування</a:t>
            </a:r>
            <a:endParaRPr lang="en-US" sz="2800" dirty="0" smtClean="0">
              <a:latin typeface="Segoe UI Light" panose="020B0502040204020203" pitchFamily="34" charset="0"/>
              <a:ea typeface="Inter Medium" panose="02000503000000020004" pitchFamily="2" charset="0"/>
              <a:cs typeface="Segoe UI Light" panose="020B0502040204020203" pitchFamily="34" charset="0"/>
            </a:endParaRP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ru-RU" sz="2800" dirty="0" err="1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Виконано</a:t>
            </a:r>
            <a:r>
              <a:rPr lang="ru-RU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 </a:t>
            </a: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економічний</a:t>
            </a:r>
            <a:r>
              <a:rPr lang="ru-RU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 </a:t>
            </a:r>
            <a:r>
              <a:rPr lang="ru-RU" sz="2800" dirty="0" err="1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розрахунок</a:t>
            </a:r>
            <a:r>
              <a:rPr lang="ru-RU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 </a:t>
            </a:r>
            <a:r>
              <a:rPr lang="ru-RU" sz="2800" dirty="0" err="1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собівартості</a:t>
            </a:r>
            <a:r>
              <a:rPr lang="ru-RU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 </a:t>
            </a: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розробки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endParaRPr lang="uk-UA" sz="2800" dirty="0" smtClean="0">
              <a:latin typeface="Segoe UI Light" panose="020B0502040204020203" pitchFamily="34" charset="0"/>
              <a:ea typeface="Inter Medium" panose="02000503000000020004" pitchFamily="2" charset="0"/>
              <a:cs typeface="Segoe UI Light" panose="020B0502040204020203" pitchFamily="34" charset="0"/>
            </a:endParaRPr>
          </a:p>
          <a:p>
            <a:pPr algn="l">
              <a:buClr>
                <a:srgbClr val="B7A4FE"/>
              </a:buClr>
            </a:pPr>
            <a:endParaRPr lang="uk-UA" sz="2800" dirty="0">
              <a:latin typeface="Segoe UI Light" panose="020B0502040204020203" pitchFamily="34" charset="0"/>
              <a:ea typeface="Inter Medium" panose="02000503000000020004" pitchFamily="2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545" y="570452"/>
            <a:ext cx="8106910" cy="57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5560"/>
            <a:ext cx="12192000" cy="68935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896398"/>
            <a:ext cx="8062743" cy="1065204"/>
          </a:xfrm>
        </p:spPr>
        <p:txBody>
          <a:bodyPr>
            <a:noAutofit/>
          </a:bodyPr>
          <a:lstStyle/>
          <a:p>
            <a:r>
              <a:rPr lang="uk-UA" dirty="0" smtClean="0">
                <a:solidFill>
                  <a:schemeClr val="bg1"/>
                </a:solidFill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Дякую за увагу!</a:t>
            </a:r>
            <a:endParaRPr lang="en-US" dirty="0">
              <a:solidFill>
                <a:schemeClr val="bg1"/>
              </a:solidFill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45225" y="1432480"/>
            <a:ext cx="6550306" cy="15303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uk-UA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Створення застосунка </a:t>
            </a:r>
            <a:r>
              <a:rPr lang="uk-U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з </a:t>
            </a:r>
            <a:r>
              <a:rPr lang="uk-UA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вбудованим </a:t>
            </a: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конвертором зображення у звукову доріжку з подальшим його відновленням 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8" y="1432480"/>
            <a:ext cx="3587653" cy="3350608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Мета роботи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781805" y="287409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Актуальність роботи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4745225" y="4082051"/>
            <a:ext cx="6550306" cy="2883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uk-UA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Покращення взаємодії між людьми в екстрених ситуаціях або в умовах обмеженого зв’язку </a:t>
            </a:r>
          </a:p>
          <a:p>
            <a:pPr algn="l">
              <a:lnSpc>
                <a:spcPct val="100000"/>
              </a:lnSpc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2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Постановка задачі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492624" y="1662206"/>
            <a:ext cx="9022975" cy="38557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Провести </a:t>
            </a:r>
            <a:r>
              <a:rPr lang="uk-UA" sz="2800" dirty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аналіз існуючих </a:t>
            </a: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методів</a:t>
            </a:r>
            <a:r>
              <a:rPr lang="uk-UA" sz="2800" dirty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 </a:t>
            </a: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бездротової передачі інформації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Створити алгоритм для конвертації графічного файлу в звукову доріжку та подальшого його декодування  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Реалізувати програмну складову роботи 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Розробити графічний інтерфейс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Провести тестування</a:t>
            </a:r>
          </a:p>
          <a:p>
            <a:pPr marL="457200" indent="-457200" algn="l">
              <a:lnSpc>
                <a:spcPct val="100000"/>
              </a:lnSpc>
              <a:spcAft>
                <a:spcPts val="700"/>
              </a:spcAft>
              <a:buClr>
                <a:srgbClr val="B7A4FE"/>
              </a:buClr>
              <a:buFont typeface="Arial" panose="020B0604020202020204" pitchFamily="34" charset="0"/>
              <a:buChar char="•"/>
            </a:pPr>
            <a:r>
              <a:rPr lang="uk-UA" sz="28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Проаналізувати результати</a:t>
            </a:r>
          </a:p>
          <a:p>
            <a:pPr algn="l">
              <a:buClr>
                <a:srgbClr val="B7A4FE"/>
              </a:buClr>
            </a:pPr>
            <a:endParaRPr lang="uk-UA" sz="2800" dirty="0">
              <a:latin typeface="Segoe UI Light" panose="020B0502040204020203" pitchFamily="34" charset="0"/>
              <a:ea typeface="Inter Medium" panose="02000503000000020004" pitchFamily="2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ython - 반복문(for, while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7" t="26938" r="40336" b="29610"/>
          <a:stretch/>
        </p:blipFill>
        <p:spPr bwMode="auto">
          <a:xfrm>
            <a:off x="8342892" y="2430741"/>
            <a:ext cx="1784480" cy="22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Обрані технології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pic>
        <p:nvPicPr>
          <p:cNvPr id="1030" name="Picture 6" descr="Premium Vector | Modern flat design of wav file icon for web simpl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0" y="2426188"/>
            <a:ext cx="2279108" cy="227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722711" y="4968507"/>
            <a:ext cx="3224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Програмна реалізація </a:t>
            </a:r>
            <a:endParaRPr lang="en-US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69997" y="4968507"/>
            <a:ext cx="1640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Зберігання</a:t>
            </a:r>
            <a:endParaRPr lang="en-US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891" y="2873029"/>
            <a:ext cx="1634861" cy="138542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544270" y="4962091"/>
            <a:ext cx="1498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latin typeface="Segoe UI Light" panose="020B0502040204020203" pitchFamily="34" charset="0"/>
                <a:ea typeface="Inter Medium" panose="02000503000000020004" pitchFamily="2" charset="0"/>
                <a:cs typeface="Segoe UI Light" panose="020B0502040204020203" pitchFamily="34" charset="0"/>
              </a:rPr>
              <a:t>Передача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03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Етапи конвертації зображення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347308" y="2308385"/>
            <a:ext cx="3497385" cy="12144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Обробка значень кольорів пікселів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45582" y="4143973"/>
            <a:ext cx="3902618" cy="168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Зчитування вхідного зображення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7096367" y="4140435"/>
            <a:ext cx="4493847" cy="168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Створення об’єкту </a:t>
            </a:r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Wav </a:t>
            </a: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на основі масиву значень кольорів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662605" y="3720354"/>
            <a:ext cx="668068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2366474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Овал 18"/>
          <p:cNvSpPr/>
          <p:nvPr/>
        </p:nvSpPr>
        <p:spPr>
          <a:xfrm>
            <a:off x="5943599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Овал 19"/>
          <p:cNvSpPr/>
          <p:nvPr/>
        </p:nvSpPr>
        <p:spPr>
          <a:xfrm>
            <a:off x="9180475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8975687" y="2984892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3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5738811" y="4006792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2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2161686" y="2985759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1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2444640" y="3630426"/>
            <a:ext cx="170890" cy="170890"/>
          </a:xfrm>
          <a:prstGeom prst="ellipse">
            <a:avLst/>
          </a:prstGeom>
          <a:solidFill>
            <a:srgbClr val="FF6FA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Овал 28"/>
          <p:cNvSpPr/>
          <p:nvPr/>
        </p:nvSpPr>
        <p:spPr>
          <a:xfrm>
            <a:off x="9247430" y="3630426"/>
            <a:ext cx="170890" cy="170890"/>
          </a:xfrm>
          <a:prstGeom prst="ellipse">
            <a:avLst/>
          </a:prstGeom>
          <a:solidFill>
            <a:srgbClr val="B7A4F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Овал 29"/>
          <p:cNvSpPr/>
          <p:nvPr/>
        </p:nvSpPr>
        <p:spPr>
          <a:xfrm>
            <a:off x="6010554" y="3630426"/>
            <a:ext cx="170890" cy="170890"/>
          </a:xfrm>
          <a:prstGeom prst="ellipse">
            <a:avLst/>
          </a:prstGeom>
          <a:solidFill>
            <a:srgbClr val="7F7F7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3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2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7440" y="4452462"/>
            <a:ext cx="2590800" cy="6532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>
                <a:solidFill>
                  <a:srgbClr val="B7A4F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Вихідні дані:</a:t>
            </a:r>
            <a:endParaRPr lang="en-US" sz="3200" dirty="0">
              <a:solidFill>
                <a:srgbClr val="B7A4F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одзаголовок 2"/>
              <p:cNvSpPr txBox="1">
                <a:spLocks/>
              </p:cNvSpPr>
              <p:nvPr/>
            </p:nvSpPr>
            <p:spPr>
              <a:xfrm>
                <a:off x="1162148" y="5143865"/>
                <a:ext cx="8591452" cy="10816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=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{h, w,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dirty="0"/>
                  <a:t>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dirty="0"/>
                  <a:t>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dirty="0"/>
                  <a:t>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uk-UA" dirty="0"/>
                  <a:t> 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dirty="0"/>
                  <a:t>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dirty="0"/>
                  <a:t>·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)}</a:t>
                </a:r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endParaRPr lang="pt-BR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де · -</a:t>
                </a:r>
                <a:r>
                  <a:rPr lang="en-US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uk-UA" sz="32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оператор</a:t>
                </a:r>
                <a:r>
                  <a:rPr lang="uk-UA" sz="32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конкатенації</a:t>
                </a:r>
                <a:endParaRPr lang="en-US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48" y="5143865"/>
                <a:ext cx="8591452" cy="1081612"/>
              </a:xfrm>
              <a:prstGeom prst="rect">
                <a:avLst/>
              </a:prstGeom>
              <a:blipFill>
                <a:blip r:embed="rId4"/>
                <a:stretch>
                  <a:fillRect l="-1845" t="-6780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одзаголовок 2"/>
          <p:cNvSpPr txBox="1">
            <a:spLocks/>
          </p:cNvSpPr>
          <p:nvPr/>
        </p:nvSpPr>
        <p:spPr>
          <a:xfrm>
            <a:off x="943708" y="1540672"/>
            <a:ext cx="2617372" cy="653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solidFill>
                  <a:srgbClr val="B7A4F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Вхідні дані:</a:t>
            </a:r>
            <a:endParaRPr lang="en-US" sz="3200" dirty="0">
              <a:solidFill>
                <a:srgbClr val="B7A4FE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одзаголовок 2"/>
              <p:cNvSpPr txBox="1">
                <a:spLocks/>
              </p:cNvSpPr>
              <p:nvPr/>
            </p:nvSpPr>
            <p:spPr>
              <a:xfrm>
                <a:off x="1162148" y="2121077"/>
                <a:ext cx="7377332" cy="2154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 – </a:t>
                </a:r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висота зображення</a:t>
                </a:r>
                <a:endPara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en-US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 – </a:t>
                </a:r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ширина зображення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=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b="0" i="0" dirty="0" smtClean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r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g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)}</a:t>
                </a:r>
                <a:r>
                  <a:rPr lang="uk-UA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де </a:t>
                </a:r>
                <a:r>
                  <a:rPr lang="pt-BR" sz="28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 = </a:t>
                </a:r>
                <a:r>
                  <a:rPr lang="pt-BR" sz="2800" dirty="0" smtClean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h*w</a:t>
                </a:r>
                <a:endParaRPr lang="uk-UA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l">
                  <a:lnSpc>
                    <a:spcPct val="100000"/>
                  </a:lnSpc>
                </a:pPr>
                <a:endParaRPr lang="en-US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Подзаголовок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48" y="2121077"/>
                <a:ext cx="7377332" cy="2154553"/>
              </a:xfrm>
              <a:prstGeom prst="rect">
                <a:avLst/>
              </a:prstGeom>
              <a:blipFill>
                <a:blip r:embed="rId5"/>
                <a:stretch>
                  <a:fillRect l="-1736" t="-3116" b="-9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зображення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82" y="1641944"/>
            <a:ext cx="6030416" cy="38847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35" y="1993668"/>
            <a:ext cx="3152775" cy="3181350"/>
          </a:xfrm>
          <a:prstGeom prst="rect">
            <a:avLst/>
          </a:prstGeom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850102" y="5726954"/>
            <a:ext cx="3972611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1 – </a:t>
            </a: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UML </a:t>
            </a:r>
            <a:r>
              <a:rPr lang="uk-UA" sz="1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ді</a:t>
            </a:r>
            <a:r>
              <a:rPr lang="uk-UA" sz="1600">
                <a:latin typeface="Segoe UI Light" panose="020B0502040204020203" pitchFamily="34" charset="0"/>
                <a:cs typeface="Segoe UI Light" panose="020B0502040204020203" pitchFamily="34" charset="0"/>
              </a:rPr>
              <a:t>а</a:t>
            </a:r>
            <a:r>
              <a:rPr lang="uk-UA" sz="1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грама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класу </a:t>
            </a:r>
            <a:r>
              <a:rPr lang="en-US" sz="1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154761" y="5726953"/>
            <a:ext cx="3972611" cy="611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2 – Блок-схема роботи функції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GetRgbList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зображення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4410131" y="5523620"/>
            <a:ext cx="3371736" cy="661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Рисунок 3 – Фрагмент коду методу</a:t>
            </a:r>
            <a:b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uk-UA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обробки значень пікселів 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2064629" y="224335"/>
            <a:ext cx="8062743" cy="1065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Алгоритм конвертації зображення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47" y="1537538"/>
            <a:ext cx="5431705" cy="38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64629" y="224335"/>
            <a:ext cx="8062743" cy="1065204"/>
          </a:xfrm>
        </p:spPr>
        <p:txBody>
          <a:bodyPr>
            <a:noAutofit/>
          </a:bodyPr>
          <a:lstStyle/>
          <a:p>
            <a:r>
              <a:rPr lang="uk-UA" sz="3200" dirty="0" smtClean="0">
                <a:latin typeface="Segoe UI Semibold" panose="020B0702040204020203" pitchFamily="34" charset="0"/>
                <a:ea typeface="Inter Light" panose="02000503000000020004" pitchFamily="2" charset="0"/>
                <a:cs typeface="Segoe UI Semibold" panose="020B0702040204020203" pitchFamily="34" charset="0"/>
              </a:rPr>
              <a:t>Етапи конвертації аудіофайлу</a:t>
            </a:r>
            <a:endParaRPr lang="en-US" sz="3200" dirty="0">
              <a:latin typeface="Segoe UI Semibold" panose="020B0702040204020203" pitchFamily="34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589059"/>
            <a:ext cx="12192000" cy="268941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50869" y="1686887"/>
            <a:ext cx="5090263" cy="12421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Розбиття значень масиву частот та форматування їх до цілочисленого типу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45582" y="4143973"/>
            <a:ext cx="3700912" cy="168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Зчитування вхідного </a:t>
            </a:r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wav </a:t>
            </a: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файлу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659961" y="4140435"/>
            <a:ext cx="4930253" cy="168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uk-UA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Формування зображення з масиву декодованих значень кольорів 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2662605" y="3720354"/>
            <a:ext cx="668068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2377685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Овал 18"/>
          <p:cNvSpPr/>
          <p:nvPr/>
        </p:nvSpPr>
        <p:spPr>
          <a:xfrm>
            <a:off x="5943599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Овал 19"/>
          <p:cNvSpPr/>
          <p:nvPr/>
        </p:nvSpPr>
        <p:spPr>
          <a:xfrm>
            <a:off x="9180475" y="3563471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8975687" y="2984892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3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5738811" y="4006792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2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2161686" y="2985759"/>
            <a:ext cx="714377" cy="584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SF UI Text" panose="00000700000000000000" pitchFamily="2" charset="0"/>
                <a:ea typeface="Inter Light" panose="02000503000000020004" pitchFamily="2" charset="0"/>
                <a:cs typeface="Segoe UI Semibold" panose="020B0702040204020203" pitchFamily="34" charset="0"/>
              </a:rPr>
              <a:t>1</a:t>
            </a:r>
            <a:endParaRPr lang="en-US" sz="4000" dirty="0">
              <a:latin typeface="SF UI Text" panose="00000700000000000000" pitchFamily="2" charset="0"/>
              <a:ea typeface="Inter Light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2444640" y="3630426"/>
            <a:ext cx="170890" cy="170890"/>
          </a:xfrm>
          <a:prstGeom prst="ellipse">
            <a:avLst/>
          </a:prstGeom>
          <a:solidFill>
            <a:srgbClr val="B7A4F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9247430" y="3630426"/>
            <a:ext cx="170890" cy="170890"/>
          </a:xfrm>
          <a:prstGeom prst="ellipse">
            <a:avLst/>
          </a:prstGeom>
          <a:solidFill>
            <a:srgbClr val="FF6FA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/>
          <p:cNvSpPr/>
          <p:nvPr/>
        </p:nvSpPr>
        <p:spPr>
          <a:xfrm>
            <a:off x="6010554" y="3630426"/>
            <a:ext cx="170890" cy="170890"/>
          </a:xfrm>
          <a:prstGeom prst="ellipse">
            <a:avLst/>
          </a:prstGeom>
          <a:solidFill>
            <a:srgbClr val="7F7F7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3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313</Words>
  <Application>Microsoft Office PowerPoint</Application>
  <PresentationFormat>Широкоэкранный</PresentationFormat>
  <Paragraphs>85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Inter Light</vt:lpstr>
      <vt:lpstr>Inter Medium</vt:lpstr>
      <vt:lpstr>Segoe UI Light</vt:lpstr>
      <vt:lpstr>Segoe UI Semibold</vt:lpstr>
      <vt:lpstr>Segoe UI Semilight</vt:lpstr>
      <vt:lpstr>SF UI Text</vt:lpstr>
      <vt:lpstr>Тема Office</vt:lpstr>
      <vt:lpstr>МІНІСТЕРСТВО ОСВІТИ ТА НАУКИ УКРАЇНИ НАЦІОНАЛЬНИЙ ТЕХНІЧНИЙ УНІВЕРСИТЕТ “ХАРКІВСЬКИЙ ПОЛІТЕХНІЧНИЙ ІНСТИТУТ”</vt:lpstr>
      <vt:lpstr>Презентация PowerPoint</vt:lpstr>
      <vt:lpstr>Постановка задачі</vt:lpstr>
      <vt:lpstr>Обрані технології</vt:lpstr>
      <vt:lpstr>Етапи конвертації зображення</vt:lpstr>
      <vt:lpstr>Презентация PowerPoint</vt:lpstr>
      <vt:lpstr>Презентация PowerPoint</vt:lpstr>
      <vt:lpstr>Презентация PowerPoint</vt:lpstr>
      <vt:lpstr>Етапи конвертації аудіофайлу</vt:lpstr>
      <vt:lpstr>Презентация PowerPoint</vt:lpstr>
      <vt:lpstr>Презентация PowerPoint</vt:lpstr>
      <vt:lpstr>Презентация PowerPoint</vt:lpstr>
      <vt:lpstr>Прототип інтерфейсу</vt:lpstr>
      <vt:lpstr>Тестування</vt:lpstr>
      <vt:lpstr>Висновки</vt:lpstr>
      <vt:lpstr>Презентация PowerPoint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МІНІСТЕРСТВО ОСВІТИ ТА НАУКИ УКРАЇНИ НАЦІОНАЛЬНИЙ ТЕХНІЧНИЙ УНІВЕРСИТЕТ ХАРКІВСЬКИЙ ПОЛІТЕХНІЧНИЙ ІНСТИТУТ</dc:title>
  <dc:creator>Ivan Brusov</dc:creator>
  <cp:lastModifiedBy>Ivan Brusov</cp:lastModifiedBy>
  <cp:revision>190</cp:revision>
  <dcterms:created xsi:type="dcterms:W3CDTF">2023-05-12T07:07:09Z</dcterms:created>
  <dcterms:modified xsi:type="dcterms:W3CDTF">2023-06-13T19:21:40Z</dcterms:modified>
</cp:coreProperties>
</file>